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98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032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работаем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Вас</a:t>
            </a:r>
            <a:r>
              <a:rPr lang="en-US" dirty="0"/>
              <a:t> , </a:t>
            </a:r>
            <a:r>
              <a:rPr lang="en-US" dirty="0" err="1"/>
              <a:t>чтобы</a:t>
            </a:r>
            <a:r>
              <a:rPr lang="en-US" dirty="0"/>
              <a:t> </a:t>
            </a:r>
            <a:r>
              <a:rPr lang="en-US" dirty="0" err="1"/>
              <a:t>Вы</a:t>
            </a:r>
            <a:r>
              <a:rPr lang="en-US" dirty="0"/>
              <a:t> </a:t>
            </a:r>
            <a:r>
              <a:rPr lang="en-US" dirty="0" err="1"/>
              <a:t>могли</a:t>
            </a:r>
            <a:r>
              <a:rPr lang="en-US" dirty="0"/>
              <a:t> </a:t>
            </a:r>
            <a:r>
              <a:rPr lang="en-US" dirty="0" err="1"/>
              <a:t>спокойно</a:t>
            </a:r>
            <a:r>
              <a:rPr lang="en-US" dirty="0"/>
              <a:t> </a:t>
            </a:r>
            <a:r>
              <a:rPr lang="en-US" dirty="0" err="1"/>
              <a:t>делать</a:t>
            </a:r>
            <a:r>
              <a:rPr lang="en-US" dirty="0"/>
              <a:t> </a:t>
            </a:r>
            <a:r>
              <a:rPr lang="en-US" dirty="0" err="1"/>
              <a:t>свое</a:t>
            </a:r>
            <a:r>
              <a:rPr lang="en-US" dirty="0"/>
              <a:t> </a:t>
            </a:r>
            <a:r>
              <a:rPr lang="ru-RU" dirty="0" err="1" smtClean="0"/>
              <a:t>Д</a:t>
            </a:r>
            <a:r>
              <a:rPr lang="en-US" dirty="0" err="1" smtClean="0"/>
              <a:t>ело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75601" y="2308402"/>
            <a:ext cx="7175351" cy="1793167"/>
          </a:xfrm>
        </p:spPr>
        <p:txBody>
          <a:bodyPr/>
          <a:lstStyle/>
          <a:p>
            <a:pPr algn="ctr">
              <a:buNone/>
            </a:pPr>
            <a:r>
              <a:rPr lang="en-US" dirty="0"/>
              <a:t>ООО "</a:t>
            </a:r>
            <a:r>
              <a:rPr lang="en-US" dirty="0" err="1"/>
              <a:t>Надежные</a:t>
            </a:r>
            <a:r>
              <a:rPr lang="en-US" dirty="0"/>
              <a:t> </a:t>
            </a:r>
            <a:r>
              <a:rPr lang="en-US" dirty="0" err="1"/>
              <a:t>решения</a:t>
            </a:r>
            <a:r>
              <a:rPr lang="en-US" dirty="0"/>
              <a:t>" 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="" xmlns:a16="http://schemas.microsoft.com/office/drawing/2014/main" id="{02F9765C-B7CC-4182-B4E5-E9E7587F63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6837" y="764273"/>
            <a:ext cx="2381250" cy="13144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494579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7B27DAB-25F3-4229-9767-E1B865972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187" y="5416533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/>
              <a:t>Стоимость наших услуг (некоторые тарифы)</a:t>
            </a:r>
          </a:p>
        </p:txBody>
      </p:sp>
      <p:sp>
        <p:nvSpPr>
          <p:cNvPr id="6" name="Облачко с текстом: прямоугольное со скругленными углами 5">
            <a:extLst>
              <a:ext uri="{FF2B5EF4-FFF2-40B4-BE49-F238E27FC236}">
                <a16:creationId xmlns="" xmlns:a16="http://schemas.microsoft.com/office/drawing/2014/main" id="{8D968A6D-8F2A-4693-8057-CFBA52FF1C7E}"/>
              </a:ext>
            </a:extLst>
          </p:cNvPr>
          <p:cNvSpPr/>
          <p:nvPr/>
        </p:nvSpPr>
        <p:spPr>
          <a:xfrm>
            <a:off x="842454" y="192651"/>
            <a:ext cx="1946928" cy="4882940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Тариф "Эконом"</a:t>
            </a:r>
          </a:p>
          <a:p>
            <a:pPr algn="ctr"/>
            <a:endParaRPr lang="ru-RU"/>
          </a:p>
          <a:p>
            <a:pPr algn="ctr"/>
            <a:r>
              <a:rPr lang="ru-RU" dirty="0"/>
              <a:t>от 5000 </a:t>
            </a:r>
            <a:r>
              <a:rPr lang="ru-RU" dirty="0" err="1"/>
              <a:t>руб</a:t>
            </a:r>
            <a:r>
              <a:rPr lang="ru-RU" dirty="0"/>
              <a:t>/</a:t>
            </a:r>
            <a:r>
              <a:rPr lang="ru-RU" dirty="0" err="1"/>
              <a:t>мес</a:t>
            </a:r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Обработка первичных документов, составлении отчетности</a:t>
            </a:r>
          </a:p>
        </p:txBody>
      </p:sp>
      <p:sp>
        <p:nvSpPr>
          <p:cNvPr id="7" name="Облачко с текстом: прямоугольное со скругленными углами 6">
            <a:extLst>
              <a:ext uri="{FF2B5EF4-FFF2-40B4-BE49-F238E27FC236}">
                <a16:creationId xmlns="" xmlns:a16="http://schemas.microsoft.com/office/drawing/2014/main" id="{9CDE5CD9-6B7D-46F8-B5D4-8827B88AACB2}"/>
              </a:ext>
            </a:extLst>
          </p:cNvPr>
          <p:cNvSpPr/>
          <p:nvPr/>
        </p:nvSpPr>
        <p:spPr>
          <a:xfrm>
            <a:off x="2977601" y="250671"/>
            <a:ext cx="2324072" cy="4824920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Тариф "</a:t>
            </a:r>
            <a:r>
              <a:rPr lang="ru-RU" dirty="0" err="1" smtClean="0">
                <a:solidFill>
                  <a:srgbClr val="000000"/>
                </a:solidFill>
              </a:rPr>
              <a:t>Стандарт+</a:t>
            </a:r>
            <a:r>
              <a:rPr lang="ru-RU" dirty="0" smtClean="0">
                <a:solidFill>
                  <a:srgbClr val="000000"/>
                </a:solidFill>
              </a:rPr>
              <a:t>"</a:t>
            </a:r>
            <a:endParaRPr lang="ru-RU" dirty="0">
              <a:solidFill>
                <a:srgbClr val="000000"/>
              </a:solidFill>
            </a:endParaRPr>
          </a:p>
          <a:p>
            <a:pPr algn="ctr"/>
            <a:endParaRPr lang="ru-RU" dirty="0">
              <a:solidFill>
                <a:srgbClr val="000000"/>
              </a:solidFill>
            </a:endParaRPr>
          </a:p>
          <a:p>
            <a:pPr algn="ctr"/>
            <a:r>
              <a:rPr lang="ru-RU" dirty="0">
                <a:solidFill>
                  <a:srgbClr val="000000"/>
                </a:solidFill>
              </a:rPr>
              <a:t> от </a:t>
            </a:r>
            <a:r>
              <a:rPr lang="ru-RU" dirty="0" smtClean="0">
                <a:solidFill>
                  <a:srgbClr val="000000"/>
                </a:solidFill>
              </a:rPr>
              <a:t>20000 </a:t>
            </a:r>
            <a:r>
              <a:rPr lang="ru-RU" dirty="0" err="1">
                <a:solidFill>
                  <a:srgbClr val="000000"/>
                </a:solidFill>
              </a:rPr>
              <a:t>руб</a:t>
            </a:r>
            <a:r>
              <a:rPr lang="ru-RU" dirty="0">
                <a:solidFill>
                  <a:srgbClr val="000000"/>
                </a:solidFill>
              </a:rPr>
              <a:t>/</a:t>
            </a:r>
            <a:r>
              <a:rPr lang="ru-RU" dirty="0" err="1">
                <a:solidFill>
                  <a:srgbClr val="000000"/>
                </a:solidFill>
              </a:rPr>
              <a:t>мес</a:t>
            </a:r>
            <a:r>
              <a:rPr lang="ru-RU" dirty="0">
                <a:solidFill>
                  <a:srgbClr val="000000"/>
                </a:solidFill>
              </a:rPr>
              <a:t> </a:t>
            </a:r>
          </a:p>
          <a:p>
            <a:pPr algn="ctr"/>
            <a:endParaRPr lang="ru-RU" dirty="0">
              <a:solidFill>
                <a:srgbClr val="000000"/>
              </a:solidFill>
            </a:endParaRPr>
          </a:p>
          <a:p>
            <a:pPr algn="ctr"/>
            <a:r>
              <a:rPr lang="ru-RU" sz="1400" dirty="0">
                <a:solidFill>
                  <a:srgbClr val="000000"/>
                </a:solidFill>
              </a:rPr>
              <a:t>Обработка первичных документов, составление отчетности, расчет заработной платы и отклонений по ней, кадровый </a:t>
            </a:r>
            <a:r>
              <a:rPr lang="ru-RU" sz="1400" dirty="0" smtClean="0">
                <a:solidFill>
                  <a:srgbClr val="000000"/>
                </a:solidFill>
              </a:rPr>
              <a:t>учет, консультирование, предоставление образцов документов, сверки, ведение банк-клиента, хранение и архивирование документов</a:t>
            </a:r>
            <a:endParaRPr lang="ru-RU" sz="1400" dirty="0">
              <a:solidFill>
                <a:srgbClr val="000000"/>
              </a:solidFill>
            </a:endParaRPr>
          </a:p>
          <a:p>
            <a:pPr algn="ctr"/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8" name="Облачко с текстом: прямоугольное со скругленными углами 7">
            <a:extLst>
              <a:ext uri="{FF2B5EF4-FFF2-40B4-BE49-F238E27FC236}">
                <a16:creationId xmlns="" xmlns:a16="http://schemas.microsoft.com/office/drawing/2014/main" id="{7695E701-5D61-4AD8-BCBF-C6500580EF5E}"/>
              </a:ext>
            </a:extLst>
          </p:cNvPr>
          <p:cNvSpPr/>
          <p:nvPr/>
        </p:nvSpPr>
        <p:spPr>
          <a:xfrm>
            <a:off x="5472474" y="378316"/>
            <a:ext cx="2887089" cy="4697276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Тариф </a:t>
            </a:r>
            <a:r>
              <a:rPr lang="ru-RU" dirty="0" smtClean="0">
                <a:solidFill>
                  <a:srgbClr val="000000"/>
                </a:solidFill>
              </a:rPr>
              <a:t>VIP</a:t>
            </a:r>
          </a:p>
          <a:p>
            <a:pPr algn="ctr"/>
            <a:endParaRPr lang="ru-RU" dirty="0">
              <a:solidFill>
                <a:srgbClr val="000000"/>
              </a:solidFill>
            </a:endParaRPr>
          </a:p>
          <a:p>
            <a:pPr algn="ctr"/>
            <a:r>
              <a:rPr lang="ru-RU">
                <a:solidFill>
                  <a:srgbClr val="000000"/>
                </a:solidFill>
              </a:rPr>
              <a:t>От </a:t>
            </a:r>
            <a:r>
              <a:rPr lang="ru-RU" smtClean="0">
                <a:solidFill>
                  <a:srgbClr val="000000"/>
                </a:solidFill>
              </a:rPr>
              <a:t>60000 </a:t>
            </a:r>
            <a:r>
              <a:rPr lang="ru-RU" dirty="0" err="1" smtClean="0">
                <a:solidFill>
                  <a:srgbClr val="000000"/>
                </a:solidFill>
              </a:rPr>
              <a:t>руб</a:t>
            </a:r>
            <a:r>
              <a:rPr lang="ru-RU" dirty="0" smtClean="0">
                <a:solidFill>
                  <a:srgbClr val="000000"/>
                </a:solidFill>
              </a:rPr>
              <a:t>/</a:t>
            </a:r>
            <a:r>
              <a:rPr lang="ru-RU" dirty="0" err="1" smtClean="0">
                <a:solidFill>
                  <a:srgbClr val="000000"/>
                </a:solidFill>
              </a:rPr>
              <a:t>мес</a:t>
            </a:r>
            <a:endParaRPr lang="ru-RU" dirty="0" smtClean="0">
              <a:solidFill>
                <a:srgbClr val="000000"/>
              </a:solidFill>
            </a:endParaRPr>
          </a:p>
          <a:p>
            <a:pPr algn="ctr"/>
            <a:endParaRPr lang="ru-RU" dirty="0" err="1">
              <a:solidFill>
                <a:srgbClr val="000000"/>
              </a:solidFill>
            </a:endParaRPr>
          </a:p>
          <a:p>
            <a:pPr algn="ctr"/>
            <a:r>
              <a:rPr lang="ru-RU" sz="1400" dirty="0">
                <a:solidFill>
                  <a:srgbClr val="000000"/>
                </a:solidFill>
              </a:rPr>
              <a:t>Постановка бухгалтерского, налогового, кадрового, управленческого учета. Подготовка и сдача отчетности. Обработка и создание первичных документов, разработка форм внутреннего учета, проверка договоров с точки зрения учета и финансовых условий</a:t>
            </a:r>
            <a:r>
              <a:rPr lang="ru-RU" sz="1400" dirty="0" smtClean="0">
                <a:solidFill>
                  <a:srgbClr val="000000"/>
                </a:solidFill>
              </a:rPr>
              <a:t>. Предварительный анализ сделок. ВЭД в полном объеме. </a:t>
            </a:r>
            <a:endParaRPr lang="ru-RU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93419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виток: горизонтальный 4">
            <a:extLst>
              <a:ext uri="{FF2B5EF4-FFF2-40B4-BE49-F238E27FC236}">
                <a16:creationId xmlns="" xmlns:a16="http://schemas.microsoft.com/office/drawing/2014/main" id="{AB380C86-CD4C-4BAB-A391-C741FEA0FDFF}"/>
              </a:ext>
            </a:extLst>
          </p:cNvPr>
          <p:cNvSpPr/>
          <p:nvPr/>
        </p:nvSpPr>
        <p:spPr>
          <a:xfrm>
            <a:off x="1424399" y="1305201"/>
            <a:ext cx="6492471" cy="4340427"/>
          </a:xfrm>
          <a:prstGeom prst="horizontalScroll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solidFill>
                  <a:srgbClr val="C00000"/>
                </a:solidFill>
              </a:rPr>
              <a:t>Спасибо за внимание!</a:t>
            </a:r>
          </a:p>
          <a:p>
            <a:pPr algn="ctr"/>
            <a:r>
              <a:rPr lang="ru-RU" sz="2400" dirty="0">
                <a:solidFill>
                  <a:srgbClr val="C00000"/>
                </a:solidFill>
              </a:rPr>
              <a:t>Надеемся на долгое сотрудничество!</a:t>
            </a:r>
          </a:p>
        </p:txBody>
      </p:sp>
    </p:spTree>
    <p:extLst>
      <p:ext uri="{BB962C8B-B14F-4D97-AF65-F5344CB8AC3E}">
        <p14:creationId xmlns="" xmlns:p14="http://schemas.microsoft.com/office/powerpoint/2010/main" val="30257378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10F1F8-4DCF-4532-8FA0-9C7DFEA46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7147" y="5451346"/>
            <a:ext cx="6512511" cy="1395523"/>
          </a:xfrm>
        </p:spPr>
        <p:txBody>
          <a:bodyPr/>
          <a:lstStyle/>
          <a:p>
            <a:pPr algn="ctr"/>
            <a:r>
              <a:rPr lang="ru-RU" sz="2800" dirty="0"/>
              <a:t>Как сделать, чтобы бухгалтерский учет стал Вашим помощником?</a:t>
            </a:r>
            <a:endParaRPr lang="ru-RU" dirty="0"/>
          </a:p>
        </p:txBody>
      </p:sp>
      <p:pic>
        <p:nvPicPr>
          <p:cNvPr id="5" name="Рисунок 5" descr="Изображение выглядит как стол, внутренний, компьютер, сидит&#10;&#10;Описание создано с очень высокой степенью достоверности">
            <a:extLst>
              <a:ext uri="{FF2B5EF4-FFF2-40B4-BE49-F238E27FC236}">
                <a16:creationId xmlns="" xmlns:a16="http://schemas.microsoft.com/office/drawing/2014/main" id="{1F0BD9D0-A1A3-49A6-95FE-DC7157B815BB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664534" y="1930824"/>
            <a:ext cx="2093196" cy="2072910"/>
          </a:xfrm>
          <a:prstGeom prst="rect">
            <a:avLst/>
          </a:prstGeom>
        </p:spPr>
      </p:pic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31CE7B8-86A1-4E4D-A31A-23F23638351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753691" y="731520"/>
            <a:ext cx="5818368" cy="4716354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algn="just">
              <a:buClr>
                <a:srgbClr val="C3260C"/>
              </a:buClr>
            </a:pPr>
            <a:r>
              <a:rPr lang="ru-RU" dirty="0"/>
              <a:t>Бухгалтерия — боль и страдания для любого собственника и руководителя. В ней невозможно разобраться за один вечер, требования постоянно меняются, а законодательные нормы и принципы иногда противоречат здравому смыслу. </a:t>
            </a:r>
            <a:endParaRPr lang="ru-RU"/>
          </a:p>
          <a:p>
            <a:pPr algn="just">
              <a:buClr>
                <a:srgbClr val="C3260C"/>
              </a:buClr>
            </a:pPr>
            <a:r>
              <a:rPr lang="ru-RU" dirty="0"/>
              <a:t>Банки и контролирующие органы получают все большие полномочия в части блокировки счетов. </a:t>
            </a:r>
          </a:p>
          <a:p>
            <a:pPr algn="just">
              <a:buClr>
                <a:srgbClr val="C3260C"/>
              </a:buClr>
            </a:pPr>
            <a:r>
              <a:rPr lang="ru-RU" dirty="0"/>
              <a:t>Банки передают сведения о Вашей организации в </a:t>
            </a:r>
            <a:r>
              <a:rPr lang="ru-RU" dirty="0" err="1"/>
              <a:t>финмониторинг</a:t>
            </a:r>
            <a:r>
              <a:rPr lang="ru-RU" dirty="0"/>
              <a:t> и налоговую практически моментально. </a:t>
            </a:r>
            <a:endParaRPr lang="ru-RU"/>
          </a:p>
          <a:p>
            <a:pPr algn="just">
              <a:buClr>
                <a:srgbClr val="C3260C"/>
              </a:buClr>
            </a:pPr>
            <a:r>
              <a:rPr lang="ru-RU" dirty="0"/>
              <a:t>Вы нанимаете бухгалтера и думаете, что все вопросы решены, но это чувство обманчиво - проблемы могут копиться месяцами и Вы можете узнать о них только после увольнения бухгалтера</a:t>
            </a:r>
          </a:p>
        </p:txBody>
      </p:sp>
    </p:spTree>
    <p:extLst>
      <p:ext uri="{BB962C8B-B14F-4D97-AF65-F5344CB8AC3E}">
        <p14:creationId xmlns="" xmlns:p14="http://schemas.microsoft.com/office/powerpoint/2010/main" val="19488468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A994223-2A3C-499F-88D5-C1B0748E5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70554" y="700046"/>
            <a:ext cx="5970494" cy="4649890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Arial" pitchFamily="18" charset="0"/>
              <a:buChar char="•"/>
            </a:pPr>
            <a:r>
              <a:rPr lang="ru-RU" dirty="0"/>
              <a:t>Вы теряете деньги на штрафы (от 500 до 500000), пени </a:t>
            </a:r>
            <a:r>
              <a:rPr lang="ru-RU" dirty="0" smtClean="0"/>
              <a:t>(от 1/300 </a:t>
            </a:r>
            <a:r>
              <a:rPr lang="ru-RU" dirty="0"/>
              <a:t>ключевой ставки в </a:t>
            </a:r>
            <a:r>
              <a:rPr lang="ru-RU" dirty="0" smtClean="0"/>
              <a:t>день).</a:t>
            </a:r>
            <a:endParaRPr lang="ru-RU" dirty="0"/>
          </a:p>
          <a:p>
            <a:pPr marL="342900" indent="-342900" algn="just">
              <a:buFont typeface="Arial" pitchFamily="18" charset="0"/>
              <a:buChar char="•"/>
            </a:pPr>
            <a:r>
              <a:rPr lang="ru-RU" dirty="0"/>
              <a:t>Вы теряете время и силы на то, чтобы разобраться с возникшей проблемой и решить ее.</a:t>
            </a:r>
          </a:p>
          <a:p>
            <a:pPr marL="342900" indent="-342900" algn="just">
              <a:buFont typeface="Arial" pitchFamily="18" charset="0"/>
              <a:buChar char="•"/>
            </a:pPr>
            <a:r>
              <a:rPr lang="ru-RU" dirty="0"/>
              <a:t>Вы и Ваши близкие находитесь под угрозой лишения имущества или даже уголовной </a:t>
            </a:r>
            <a:r>
              <a:rPr lang="ru-RU" dirty="0" smtClean="0"/>
              <a:t>ответственности (Федеральный закон от 08.02.1998 N 14-ФЗ (ред. от 23.04.2018) "Об обществах с ограниченной ответственностью").</a:t>
            </a:r>
            <a:endParaRPr lang="ru-RU" dirty="0"/>
          </a:p>
          <a:p>
            <a:pPr marL="342900" indent="-342900" algn="just">
              <a:buFont typeface="Arial" pitchFamily="18" charset="0"/>
              <a:buChar char="•"/>
            </a:pPr>
            <a:r>
              <a:rPr lang="ru-RU" dirty="0"/>
              <a:t>Вы несете репутационные убытки.</a:t>
            </a:r>
          </a:p>
          <a:p>
            <a:pPr marL="342900" indent="-342900" algn="just">
              <a:buFont typeface="Arial" pitchFamily="18" charset="0"/>
              <a:buChar char="•"/>
            </a:pPr>
            <a:r>
              <a:rPr lang="ru-RU" dirty="0"/>
              <a:t>У Вас не хватает времени и сил на контроль всех изменений законодательства,  и при этом </a:t>
            </a:r>
            <a:r>
              <a:rPr lang="ru-RU" dirty="0" smtClean="0"/>
              <a:t>есть необходимость </a:t>
            </a:r>
            <a:r>
              <a:rPr lang="ru-RU" dirty="0"/>
              <a:t>развивать бизнес.</a:t>
            </a:r>
          </a:p>
          <a:p>
            <a:endParaRPr lang="ru-RU" dirty="0"/>
          </a:p>
        </p:txBody>
      </p:sp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0AA741C3-39DD-4FCE-80D5-F49792315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4090" y="5442160"/>
            <a:ext cx="5966666" cy="117402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/>
              <a:t>Ваши потери если есть проблемы в бухгалтерии</a:t>
            </a:r>
            <a:r>
              <a:rPr lang="ru-RU" dirty="0"/>
              <a:t> 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85387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D21EEAE-8BCB-4D13-BB4C-C681023C6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0638" y="527593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/>
              <a:t>Решение </a:t>
            </a:r>
            <a:r>
              <a:rPr lang="ru-RU" sz="2400" dirty="0"/>
              <a:t>проблемы</a:t>
            </a:r>
            <a:r>
              <a:rPr lang="ru-RU" sz="2800" dirty="0"/>
              <a:t> бухгалтерского и налогового учета - договор с нашей компанией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39ED63F-2646-414D-927D-7855A8B7ABC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465478" y="3150426"/>
            <a:ext cx="4981459" cy="178680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" indent="0" algn="just">
              <a:buNone/>
            </a:pPr>
            <a:r>
              <a:rPr lang="ru-RU" b="1" dirty="0"/>
              <a:t>ООО "Надежные решения"</a:t>
            </a:r>
            <a:r>
              <a:rPr lang="ru-RU" dirty="0"/>
              <a:t> - компания, специализирующаяся на ведение бухгалтерского и налогового учета. </a:t>
            </a:r>
            <a:endParaRPr lang="ru-RU"/>
          </a:p>
          <a:p>
            <a:pPr marL="45720" indent="0" algn="just">
              <a:buClr>
                <a:srgbClr val="C3260C"/>
              </a:buClr>
              <a:buNone/>
            </a:pPr>
            <a:endParaRPr lang="ru-RU" dirty="0"/>
          </a:p>
        </p:txBody>
      </p:sp>
      <p:pic>
        <p:nvPicPr>
          <p:cNvPr id="7" name="Рисунок 7">
            <a:extLst>
              <a:ext uri="{FF2B5EF4-FFF2-40B4-BE49-F238E27FC236}">
                <a16:creationId xmlns="" xmlns:a16="http://schemas.microsoft.com/office/drawing/2014/main" id="{D5360729-987C-410B-8144-BEE660CA2B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572" y="725008"/>
            <a:ext cx="3524250" cy="21916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244475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55DEA4C-E9B2-45F6-9B37-4DC3F06A9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0928" y="6159857"/>
            <a:ext cx="5966666" cy="54935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Как мы работаем</a:t>
            </a:r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5AEC58D8-7924-4677-9D37-BB5C93F9F0FA}"/>
              </a:ext>
            </a:extLst>
          </p:cNvPr>
          <p:cNvSpPr/>
          <p:nvPr/>
        </p:nvSpPr>
        <p:spPr>
          <a:xfrm>
            <a:off x="3423683" y="1722473"/>
            <a:ext cx="1472609" cy="1087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Заключаем договор</a:t>
            </a:r>
            <a:endParaRPr lang="ru-RU"/>
          </a:p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334469FE-D107-4E9A-B856-F2F1CBF29EB9}"/>
              </a:ext>
            </a:extLst>
          </p:cNvPr>
          <p:cNvSpPr/>
          <p:nvPr/>
        </p:nvSpPr>
        <p:spPr>
          <a:xfrm>
            <a:off x="313660" y="3583171"/>
            <a:ext cx="2535865" cy="24827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Выясняем данные по организации (вид деятельности, система налогообложения, количество </a:t>
            </a:r>
            <a:r>
              <a:rPr lang="ru-RU" dirty="0" err="1"/>
              <a:t>документов,набор</a:t>
            </a:r>
            <a:r>
              <a:rPr lang="ru-RU" dirty="0"/>
              <a:t> необходимых услуг и т.п.) 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9CD1299F-D34C-4A08-832E-1A95C3B2649D}"/>
              </a:ext>
            </a:extLst>
          </p:cNvPr>
          <p:cNvSpPr/>
          <p:nvPr/>
        </p:nvSpPr>
        <p:spPr>
          <a:xfrm>
            <a:off x="1948415" y="2227521"/>
            <a:ext cx="1632096" cy="1432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Согласовываем стоимость и вид взаимодействия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3D159166-2073-4E9E-B61D-69056D5B8717}"/>
              </a:ext>
            </a:extLst>
          </p:cNvPr>
          <p:cNvSpPr/>
          <p:nvPr/>
        </p:nvSpPr>
        <p:spPr>
          <a:xfrm>
            <a:off x="4686300" y="2187648"/>
            <a:ext cx="2323214" cy="2788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Проводим анализ учета, сверки с налоговой по налогам и сборам, а так же по сданной отчетности и по результатам устраняем проблемы 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87BDA168-102C-4D6F-BA99-E90BB9E5E229}"/>
              </a:ext>
            </a:extLst>
          </p:cNvPr>
          <p:cNvSpPr/>
          <p:nvPr/>
        </p:nvSpPr>
        <p:spPr>
          <a:xfrm>
            <a:off x="6839392" y="606055"/>
            <a:ext cx="2243470" cy="2230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/>
              <a:t>Работаем в соответствии с договором </a:t>
            </a:r>
          </a:p>
        </p:txBody>
      </p:sp>
    </p:spTree>
    <p:extLst>
      <p:ext uri="{BB962C8B-B14F-4D97-AF65-F5344CB8AC3E}">
        <p14:creationId xmlns="" xmlns:p14="http://schemas.microsoft.com/office/powerpoint/2010/main" val="35891971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380FC7E-B887-4A9A-8340-A9892B668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219" y="5588357"/>
            <a:ext cx="6418549" cy="109427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Почему именно мы?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02604A5-0BA6-4C20-8660-07F28751F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2858" y="447523"/>
            <a:ext cx="7738155" cy="4742924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Arial" pitchFamily="18" charset="0"/>
              <a:buChar char="•"/>
            </a:pPr>
            <a:r>
              <a:rPr lang="ru-RU" dirty="0"/>
              <a:t>Наши расценки подбираются индивидуально для каждого Заказчика и доступны всем, даже начинающим предпринимателям и компаниям.</a:t>
            </a:r>
          </a:p>
          <a:p>
            <a:pPr marL="342900" indent="-342900" algn="just">
              <a:buClr>
                <a:srgbClr val="C3260C"/>
              </a:buClr>
              <a:buFont typeface="Arial" pitchFamily="18" charset="0"/>
              <a:buChar char="•"/>
            </a:pPr>
            <a:r>
              <a:rPr lang="ru-RU" dirty="0"/>
              <a:t>Мы подходим индивидуально к потребностям наших Заказчиков и согласовываем с ними удобный для них формат работы.</a:t>
            </a:r>
          </a:p>
          <a:p>
            <a:pPr marL="342900" indent="-342900" algn="just">
              <a:buClr>
                <a:srgbClr val="C3260C"/>
              </a:buClr>
              <a:buFont typeface="Arial" pitchFamily="18" charset="0"/>
              <a:buChar char="•"/>
            </a:pPr>
            <a:r>
              <a:rPr lang="ru-RU" dirty="0"/>
              <a:t>Заключая договор с нами, Вы получаете целый штат бухгалтеров высокой квалификации и сможете консультироваться со специалистами о налоговых последствиях принимаемых Вами решений, вырабатывать наиболее оптимальные  пути решения сложных ситуаций.</a:t>
            </a:r>
          </a:p>
          <a:p>
            <a:pPr marL="342900" indent="-342900" algn="just">
              <a:buClr>
                <a:srgbClr val="C3260C"/>
              </a:buClr>
              <a:buFont typeface="Arial" pitchFamily="18" charset="0"/>
              <a:buChar char="•"/>
            </a:pPr>
            <a:r>
              <a:rPr lang="ru-RU" dirty="0"/>
              <a:t>Мы гарантируем высокое качество наших услуги и в случае, если по каким-либо причинам не удастся доказать правильность нашей позиции при проверке, то финансовые последствия ошибок при ведении учета (пени, штрафы и т.д.), будут в полном объеме Вам компенсированы. </a:t>
            </a:r>
          </a:p>
          <a:p>
            <a:pPr marL="342900" indent="-342900" algn="just">
              <a:buClr>
                <a:srgbClr val="C3260C"/>
              </a:buClr>
              <a:buFont typeface="Arial" pitchFamily="18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176853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A53875-A347-4D47-932E-88225565B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811" y="6000368"/>
            <a:ext cx="5966666" cy="389871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/>
              <a:t>Несколько фактов</a:t>
            </a:r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79B7335-BD49-4E56-AB61-78115BA6C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1578" y="500685"/>
            <a:ext cx="7206528" cy="603212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 algn="just">
              <a:buFont typeface="Arial" pitchFamily="18" charset="0"/>
              <a:buChar char="•"/>
            </a:pPr>
            <a:r>
              <a:rPr lang="ru-RU" dirty="0"/>
              <a:t>Мы работаем </a:t>
            </a:r>
            <a:r>
              <a:rPr lang="ru-RU" dirty="0" smtClean="0"/>
              <a:t>10 </a:t>
            </a:r>
            <a:r>
              <a:rPr lang="ru-RU" dirty="0"/>
              <a:t>лет и за это время наши Заказчики не имели проблем с налоговыми органами при проверках.</a:t>
            </a:r>
          </a:p>
          <a:p>
            <a:pPr marL="342900" indent="-342900" algn="just">
              <a:buFont typeface="Arial" pitchFamily="18" charset="0"/>
              <a:buChar char="•"/>
            </a:pPr>
            <a:r>
              <a:rPr lang="ru-RU" dirty="0"/>
              <a:t>Нашими Заказчиками на сегодняшний день является более 50 компаний.</a:t>
            </a:r>
          </a:p>
          <a:p>
            <a:pPr marL="342900" indent="-342900" algn="just">
              <a:buFont typeface="Arial" pitchFamily="18" charset="0"/>
              <a:buChar char="•"/>
            </a:pPr>
            <a:r>
              <a:rPr lang="ru-RU" dirty="0"/>
              <a:t>Для наших Заказчиков работает более 10 человек опытных бухгалтеров-специалистов в различных областях бухгалтерского и налогового учета.</a:t>
            </a:r>
          </a:p>
          <a:p>
            <a:pPr marL="342900" indent="-342900" algn="just">
              <a:buFont typeface="Arial" pitchFamily="18" charset="0"/>
              <a:buChar char="•"/>
            </a:pPr>
            <a:r>
              <a:rPr lang="ru-RU" dirty="0"/>
              <a:t>20% наших Заказчиков пришли к нам из других аутсорсинговых компаний и работают с нами, отмечая более высокий уровень компетенции и решения вопросов.</a:t>
            </a:r>
          </a:p>
          <a:p>
            <a:pPr marL="342900" indent="-342900" algn="just">
              <a:buFont typeface="Arial" pitchFamily="18" charset="0"/>
              <a:buChar char="•"/>
            </a:pPr>
            <a:r>
              <a:rPr lang="ru-RU" dirty="0"/>
              <a:t>20 компаний обслуживаются у нас более </a:t>
            </a:r>
            <a:r>
              <a:rPr lang="ru-RU" dirty="0" smtClean="0"/>
              <a:t>8 </a:t>
            </a:r>
            <a:r>
              <a:rPr lang="ru-RU" dirty="0"/>
              <a:t>лет.</a:t>
            </a:r>
          </a:p>
          <a:p>
            <a:pPr marL="342900" indent="-342900" algn="just">
              <a:buFont typeface="Arial" pitchFamily="18" charset="0"/>
              <a:buChar char="•"/>
            </a:pPr>
            <a:r>
              <a:rPr lang="ru-RU" dirty="0"/>
              <a:t>В течение последних </a:t>
            </a:r>
            <a:r>
              <a:rPr lang="ru-RU" dirty="0" smtClean="0"/>
              <a:t>3-х </a:t>
            </a:r>
            <a:r>
              <a:rPr lang="ru-RU" dirty="0"/>
              <a:t>лет мы не даем рекламу - новые Заказчики приходят к нам по рекомендации тех, кто уже пользовался нашими услугами.</a:t>
            </a:r>
          </a:p>
          <a:p>
            <a:pPr marL="342900" indent="-342900" algn="just">
              <a:buFont typeface="Arial" pitchFamily="18" charset="0"/>
              <a:buChar char="•"/>
            </a:pPr>
            <a:endParaRPr lang="ru-RU" sz="1500" dirty="0"/>
          </a:p>
        </p:txBody>
      </p:sp>
    </p:spTree>
    <p:extLst>
      <p:ext uri="{BB962C8B-B14F-4D97-AF65-F5344CB8AC3E}">
        <p14:creationId xmlns="" xmlns:p14="http://schemas.microsoft.com/office/powerpoint/2010/main" val="40618234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79F9C07-8445-414B-91BA-AC4B30D01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6800" y="4026610"/>
            <a:ext cx="5954302" cy="220625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Можно ли доверять нашей презентации?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18DF75F-D5E5-4B32-9BCC-62B389B60C4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" indent="0" algn="just">
              <a:buNone/>
            </a:pPr>
            <a:r>
              <a:rPr lang="ru-RU" sz="2400" dirty="0"/>
              <a:t>Конечно нет. Ведь верить просто словам нельзя, а значит нужно попробовать начать с нами сотрудничество и убедиться в том, что аутсорсинг от </a:t>
            </a:r>
            <a:r>
              <a:rPr lang="ru-RU" sz="2400" dirty="0" smtClean="0"/>
              <a:t>«Надежных решений» </a:t>
            </a:r>
            <a:r>
              <a:rPr lang="ru-RU" sz="2400" dirty="0"/>
              <a:t>- это действительно надежное и правильное решение Ваших проблем с бухгалтерским, налоговым и кадровым учетом.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261768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637E139-8A84-45C7-8F6C-8FEEA66A3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92" y="5408842"/>
            <a:ext cx="8426370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Что Вы получите, заключив договор с нами?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13317F0-48CB-4099-8AF7-DF5467116FB0}"/>
              </a:ext>
            </a:extLst>
          </p:cNvPr>
          <p:cNvSpPr txBox="1"/>
          <p:nvPr/>
        </p:nvSpPr>
        <p:spPr>
          <a:xfrm>
            <a:off x="5440218" y="483364"/>
            <a:ext cx="3146883" cy="150810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b="1" dirty="0"/>
              <a:t>Возможность</a:t>
            </a:r>
            <a:r>
              <a:rPr lang="ru-RU" dirty="0"/>
              <a:t> делать сразу правильно и выгодно, а не исправлять последствия необдуманных решений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479AC50-ED1C-4D6B-A9C4-E0652144C9B6}"/>
              </a:ext>
            </a:extLst>
          </p:cNvPr>
          <p:cNvSpPr txBox="1"/>
          <p:nvPr/>
        </p:nvSpPr>
        <p:spPr>
          <a:xfrm>
            <a:off x="335246" y="591598"/>
            <a:ext cx="2426426" cy="67710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b="1" dirty="0"/>
              <a:t>Время </a:t>
            </a:r>
            <a:r>
              <a:rPr lang="ru-RU" dirty="0"/>
              <a:t>на развитие  бизнеса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0381173-6ACE-478E-86DE-B8BB68D9F0EF}"/>
              </a:ext>
            </a:extLst>
          </p:cNvPr>
          <p:cNvSpPr txBox="1"/>
          <p:nvPr/>
        </p:nvSpPr>
        <p:spPr>
          <a:xfrm>
            <a:off x="1559978" y="1638372"/>
            <a:ext cx="2743200" cy="12311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b="1" dirty="0"/>
              <a:t>Деньги</a:t>
            </a:r>
            <a:r>
              <a:rPr lang="ru-RU" dirty="0"/>
              <a:t> от развития бизнеса и экономии на штрафах, пенях, налогах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CFDDF30-940D-48A4-B841-FDA59D6BC868}"/>
              </a:ext>
            </a:extLst>
          </p:cNvPr>
          <p:cNvSpPr txBox="1"/>
          <p:nvPr/>
        </p:nvSpPr>
        <p:spPr>
          <a:xfrm>
            <a:off x="3655859" y="3481799"/>
            <a:ext cx="3114396" cy="153888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b="1" dirty="0"/>
              <a:t>Спокойствие и уверенность</a:t>
            </a:r>
            <a:r>
              <a:rPr lang="ru-RU" b="1" dirty="0"/>
              <a:t> </a:t>
            </a:r>
            <a:r>
              <a:rPr lang="ru-RU" dirty="0"/>
              <a:t>в общении  контролирующими органами (налоговой, фондами, инспекциями)</a:t>
            </a:r>
          </a:p>
        </p:txBody>
      </p:sp>
    </p:spTree>
    <p:extLst>
      <p:ext uri="{BB962C8B-B14F-4D97-AF65-F5344CB8AC3E}">
        <p14:creationId xmlns="" xmlns:p14="http://schemas.microsoft.com/office/powerpoint/2010/main" val="6961383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22</TotalTime>
  <Words>579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Slipstream</vt:lpstr>
      <vt:lpstr>ООО "Надежные решения" </vt:lpstr>
      <vt:lpstr>Как сделать, чтобы бухгалтерский учет стал Вашим помощником?</vt:lpstr>
      <vt:lpstr>Ваши потери если есть проблемы в бухгалтерии </vt:lpstr>
      <vt:lpstr>Решение проблемы бухгалтерского и налогового учета - договор с нашей компанией</vt:lpstr>
      <vt:lpstr>Как мы работаем</vt:lpstr>
      <vt:lpstr>Почему именно мы?</vt:lpstr>
      <vt:lpstr>Несколько фактов</vt:lpstr>
      <vt:lpstr>Можно ли доверять нашей презентации?</vt:lpstr>
      <vt:lpstr>Что Вы получите, заключив договор с нами?</vt:lpstr>
      <vt:lpstr>Стоимость наших услуг (некоторые тарифы)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Жанна</cp:lastModifiedBy>
  <cp:revision>9</cp:revision>
  <dcterms:created xsi:type="dcterms:W3CDTF">2014-09-16T21:39:42Z</dcterms:created>
  <dcterms:modified xsi:type="dcterms:W3CDTF">2020-02-27T10:32:35Z</dcterms:modified>
</cp:coreProperties>
</file>